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19"/>
  </p:notesMasterIdLst>
  <p:sldIdLst>
    <p:sldId id="298" r:id="rId2"/>
    <p:sldId id="297" r:id="rId3"/>
    <p:sldId id="312" r:id="rId4"/>
    <p:sldId id="314" r:id="rId5"/>
    <p:sldId id="311" r:id="rId6"/>
    <p:sldId id="313" r:id="rId7"/>
    <p:sldId id="301" r:id="rId8"/>
    <p:sldId id="302" r:id="rId9"/>
    <p:sldId id="264" r:id="rId10"/>
    <p:sldId id="303" r:id="rId11"/>
    <p:sldId id="307" r:id="rId12"/>
    <p:sldId id="305" r:id="rId13"/>
    <p:sldId id="291" r:id="rId14"/>
    <p:sldId id="304" r:id="rId15"/>
    <p:sldId id="306" r:id="rId16"/>
    <p:sldId id="310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86" d="100"/>
          <a:sy n="86" d="100"/>
        </p:scale>
        <p:origin x="138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6D49B-971C-424E-8CE9-E86F926C0298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90AB6-F338-458D-95A4-878C37FA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9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86CF2E7-5647-48B8-94EF-FCBFDA80C1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GIÁO ÁN NGỮ VĂN LỚP 7 HỌC KÌ 1 </a:t>
            </a:r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5C120813-BD68-4765-8567-165E0CF776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GIÁO VIÊN :  Phạm Nguyễn Kim  Ngân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782EA123-BC6A-49D7-BC71-FA6969014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2A5033-5720-4669-94AA-E4609E87699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27E8AAC6-B375-4F60-9C32-DF4CE76D50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E68ED0EC-4CC2-4DF9-81A6-012983A5B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638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0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9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6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92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0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0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1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73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4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AEE92A1-EB80-45AC-A62E-E646D5C88D2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9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Ã¬nh áº£nh cÃ³ liÃªn quan">
            <a:extLst>
              <a:ext uri="{FF2B5EF4-FFF2-40B4-BE49-F238E27FC236}">
                <a16:creationId xmlns:a16="http://schemas.microsoft.com/office/drawing/2014/main" id="{8CF400A9-39A3-4DE2-82FB-C6678712A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37EBDD0-5599-418B-BCAE-6813ABAF0BB4}"/>
              </a:ext>
            </a:extLst>
          </p:cNvPr>
          <p:cNvSpPr/>
          <p:nvPr/>
        </p:nvSpPr>
        <p:spPr>
          <a:xfrm>
            <a:off x="304800" y="1387386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161ABA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AF59E-437E-4254-B8B9-99922F5ED102}"/>
              </a:ext>
            </a:extLst>
          </p:cNvPr>
          <p:cNvSpPr/>
          <p:nvPr/>
        </p:nvSpPr>
        <p:spPr>
          <a:xfrm>
            <a:off x="5562600" y="2096178"/>
            <a:ext cx="24545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i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C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Khánh</a:t>
            </a:r>
            <a:r>
              <a:rPr lang="en-US" sz="3600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C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i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C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Hoài</a:t>
            </a:r>
            <a:endParaRPr lang="en-US" sz="3600" i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C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" name="Picture 6" descr="HÃ¬nh áº£nh cÃ³ liÃªn quan">
            <a:extLst>
              <a:ext uri="{FF2B5EF4-FFF2-40B4-BE49-F238E27FC236}">
                <a16:creationId xmlns:a16="http://schemas.microsoft.com/office/drawing/2014/main" id="{9F56CCD7-9334-47DB-B5B4-3F4DB9DB5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3737"/>
            <a:ext cx="43307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nh-trai-em-gai">
            <a:extLst>
              <a:ext uri="{FF2B5EF4-FFF2-40B4-BE49-F238E27FC236}">
                <a16:creationId xmlns:a16="http://schemas.microsoft.com/office/drawing/2014/main" id="{7DCDE3C0-0078-488C-845A-AC4FEEF62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3233737"/>
            <a:ext cx="4660899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282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785932"/>
              </p:ext>
            </p:extLst>
          </p:nvPr>
        </p:nvGraphicFramePr>
        <p:xfrm>
          <a:off x="609600" y="381001"/>
          <a:ext cx="8077200" cy="5486399"/>
        </p:xfrm>
        <a:graphic>
          <a:graphicData uri="http://schemas.openxmlformats.org/drawingml/2006/table">
            <a:tbl>
              <a:tblPr firstRow="1" firstCol="1" bandRow="1"/>
              <a:tblGrid>
                <a:gridCol w="807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39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Cuộc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chia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hai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anh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Thủy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</a:t>
                      </a:r>
                      <a:r>
                        <a:rPr lang="en-US" sz="28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Câu</a:t>
                      </a:r>
                      <a:r>
                        <a:rPr lang="en-US" sz="28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hỏi</a:t>
                      </a:r>
                      <a:r>
                        <a:rPr lang="en-US" sz="28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thảo</a:t>
                      </a:r>
                      <a:r>
                        <a:rPr lang="en-US" sz="28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luận</a:t>
                      </a:r>
                      <a:r>
                        <a:rPr lang="en-US" sz="28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3 </a:t>
                      </a:r>
                      <a:r>
                        <a:rPr lang="en-US" sz="28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phút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 Khi 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phải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chia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tay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Tâm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trạng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hành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động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hai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anh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em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như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thế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nào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Những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chi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tiết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đó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nói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lên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điều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gì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457450" y="94107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27363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26B7A-0C8F-49F1-B39E-60553DF9F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04801"/>
            <a:ext cx="8153401" cy="1295400"/>
          </a:xfrm>
        </p:spPr>
        <p:txBody>
          <a:bodyPr>
            <a:noAutofit/>
          </a:bodyPr>
          <a:lstStyle/>
          <a:p>
            <a:r>
              <a:rPr lang="en-US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4AC58-D995-43AE-B44F-C30274FA8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461066"/>
            <a:ext cx="8305801" cy="3148665"/>
          </a:xfrm>
        </p:spPr>
        <p:txBody>
          <a:bodyPr>
            <a:noAutofit/>
          </a:bodyPr>
          <a:lstStyle/>
          <a:p>
            <a:pPr marL="111760" marR="25146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tabLst>
                <a:tab pos="290830" algn="l"/>
              </a:tabLst>
            </a:pP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i="1" spc="15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1460" lvl="0" indent="-34290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290830" algn="l"/>
              </a:tabLs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spc="-3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ảm</a:t>
            </a:r>
            <a:r>
              <a:rPr lang="en-US" sz="2400" spc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3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spc="1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3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spc="1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4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400" spc="-4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spc="1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3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sz="2400" i="1" spc="1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3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US" sz="2400" i="1" spc="1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1460" lvl="0" indent="-34290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290830" algn="l"/>
              </a:tabLst>
            </a:pP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nấc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1460" lvl="0" indent="-34290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290830" algn="l"/>
              </a:tabLst>
            </a:pP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Mếu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máo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chôn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4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i="1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24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1760" marR="259715" algn="just">
              <a:lnSpc>
                <a:spcPct val="114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2400" b="1" i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259715" indent="0" algn="just">
              <a:lnSpc>
                <a:spcPct val="114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2400" b="1" i="1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8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spc="6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spc="6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i="1" spc="7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400" i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spc="7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i="1" spc="7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400" i="1" spc="13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i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i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en-US" sz="24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2400" i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i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i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ghì</a:t>
            </a:r>
            <a:r>
              <a:rPr lang="en-US" sz="2400" i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gác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nức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400" i="1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i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400" i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i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400" i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24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60985" lvl="0" indent="-342900" algn="just">
              <a:lnSpc>
                <a:spcPct val="114000"/>
              </a:lnSpc>
              <a:spcBef>
                <a:spcPts val="38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245745" algn="l"/>
              </a:tabLst>
            </a:pP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i="1" spc="2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en-US" sz="2400" i="1" spc="2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spc="2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i="1" spc="2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en-US" sz="2400" i="1" spc="2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i="1" spc="2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i="1" spc="2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400" i="1" spc="1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en-US" sz="2400" i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908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217170" algn="l"/>
              </a:tabLst>
            </a:pP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i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i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i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hứa</a:t>
            </a:r>
            <a:r>
              <a:rPr lang="en-US" sz="2400" i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i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i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i="1" spc="1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i="1" spc="1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i="1" spc="1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spc="1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i="1" spc="1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i="1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i="1" spc="13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76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924800" cy="53641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? Theo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nhan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 “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Cuộc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búp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bê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”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ý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gì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?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 *) Ý </a:t>
            </a:r>
            <a:r>
              <a:rPr lang="en-US" sz="24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nghĩa</a:t>
            </a:r>
            <a:r>
              <a:rPr lang="en-US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nhan</a:t>
            </a:r>
            <a:r>
              <a:rPr lang="en-US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đề</a:t>
            </a:r>
            <a:r>
              <a:rPr lang="en-US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văn</a:t>
            </a:r>
            <a:r>
              <a:rPr lang="en-US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bản</a:t>
            </a:r>
            <a:r>
              <a:rPr lang="en-US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:</a:t>
            </a:r>
            <a:endParaRPr lang="en-US" altLang="en-US" sz="2400" b="1" i="1" kern="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en-US" sz="24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altLang="en-US" sz="24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nghĩnh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ngây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  <a:defRPr/>
            </a:pPr>
            <a:r>
              <a:rPr lang="en-US" altLang="en-US" sz="24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altLang="en-US" sz="24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altLang="en-US" sz="24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ngây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en-US" sz="24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4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endParaRPr lang="en-US" altLang="en-US" sz="2400" kern="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999933"/>
              </a:buClr>
              <a:buNone/>
              <a:defRPr/>
            </a:pPr>
            <a:r>
              <a:rPr lang="en-US" altLang="en-US" sz="2400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hờn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altLang="en-US" sz="24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b="1" dirty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597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36416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Theo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nhan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 “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Cuộc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búp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bê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”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ý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nghĩa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gì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?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 *) 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Ý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nghĩa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nhan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đề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văn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bản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:</a:t>
            </a:r>
            <a:endParaRPr lang="en-US" altLang="en-US" sz="2600" b="1" i="1" kern="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en-US" sz="2800" b="1" i="1" kern="0" dirty="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Những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con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búp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bê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: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là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những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đồ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chơi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của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tuổi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nhỏ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→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gợi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thế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giới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trẻ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em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với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sự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ngộ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nghĩnh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,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trong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sáng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,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ngây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thơ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,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vô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tội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. 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  <a:defRPr/>
            </a:pP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-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Trong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truyện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</a:rPr>
              <a:t>: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Những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con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búp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bê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cũng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như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hai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anh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em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Thành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–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Thủy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: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trong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sáng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,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ngây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thơ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…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</a:rPr>
              <a:t>mà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</a:rPr>
              <a:t>phải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chia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tay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→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gợi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ra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một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tình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huống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cần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phải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suy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ngẫm</a:t>
            </a:r>
            <a:endParaRPr lang="en-US" altLang="en-US" sz="2800" kern="0" dirty="0">
              <a:solidFill>
                <a:srgbClr val="333300"/>
              </a:solidFill>
              <a:latin typeface="Arial"/>
              <a:cs typeface="Arial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999933"/>
              </a:buClr>
              <a:buNone/>
              <a:defRPr/>
            </a:pP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=&gt;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Hình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ảnh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ẩn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dụ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: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nỗi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đau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xót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,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tủi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hờn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của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những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em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nhỏ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chẳng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may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rơi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vào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hoàn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cảnh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bất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hạnh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b="1" dirty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92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924800" cy="5592763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b="1" u="sng" kern="0" dirty="0">
                <a:solidFill>
                  <a:srgbClr val="7030A0"/>
                </a:solidFill>
                <a:latin typeface="Arial"/>
                <a:cs typeface="Times New Roman" panose="02020603050405020304" pitchFamily="18" charset="0"/>
              </a:rPr>
              <a:t>III</a:t>
            </a: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u="sng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altLang="en-US" sz="2800" b="1" u="sng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1.Nội dung, ý </a:t>
            </a:r>
            <a:r>
              <a:rPr lang="en-US" altLang="en-US" sz="2800" b="1" u="sng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0" indent="-457200" fontAlgn="base">
              <a:spcAft>
                <a:spcPct val="0"/>
              </a:spcAft>
              <a:buClr>
                <a:srgbClr val="999933"/>
              </a:buClr>
              <a:buFontTx/>
              <a:buChar char="-"/>
            </a:pP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fontAlgn="base">
              <a:spcAft>
                <a:spcPct val="0"/>
              </a:spcAft>
              <a:buClr>
                <a:srgbClr val="999933"/>
              </a:buClr>
              <a:buFontTx/>
              <a:buChar char="-"/>
            </a:pP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800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altLang="en-US" sz="2800" b="1" u="sng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fontAlgn="base">
              <a:spcAft>
                <a:spcPct val="0"/>
              </a:spcAft>
              <a:buClr>
                <a:srgbClr val="999933"/>
              </a:buClr>
              <a:buFontTx/>
              <a:buChar char="-"/>
            </a:pP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fontAlgn="base">
              <a:spcAft>
                <a:spcPct val="0"/>
              </a:spcAft>
              <a:buClr>
                <a:srgbClr val="999933"/>
              </a:buClr>
              <a:buFontTx/>
              <a:buChar char="-"/>
            </a:pP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752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3DF25-43DF-4DE3-AF7D-52E18E34F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7924800" cy="5364163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IV: </a:t>
            </a:r>
            <a:r>
              <a:rPr lang="fr-FR" sz="28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fr-FR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b="1" u="sng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?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?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?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fr-FR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Khi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267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>
            <a:extLst>
              <a:ext uri="{FF2B5EF4-FFF2-40B4-BE49-F238E27FC236}">
                <a16:creationId xmlns:a16="http://schemas.microsoft.com/office/drawing/2014/main" id="{D95FC935-6CAF-432E-86D9-21A0C90F6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3DB154-BD1D-4AA9-A255-0B75157D6E4D}" type="slidenum">
              <a:rPr lang="en-US" altLang="en-US" sz="1292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92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845A8288-4B3B-463A-8EC0-0FCFAA49C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2974"/>
            <a:ext cx="3733800" cy="43319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15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IV/</a:t>
            </a:r>
            <a:r>
              <a:rPr lang="en-US" altLang="en-US" sz="2215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15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215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15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215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215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215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15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thêm</a:t>
            </a:r>
            <a:endParaRPr lang="en-US" altLang="en-US" sz="2215" b="1" u="sng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FF9846B5-E1A7-4453-AA16-AEE63D3FD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,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con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Con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,,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Con - Ly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vấp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con...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vơi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đày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Bao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????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chụp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vi-VN" altLang="en-US" sz="1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7B59E-4EEE-4BC7-9646-1B4AA0B0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001000" cy="551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Soạn bài: Mạch lạc trong văn bản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2.a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2.b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fr-FR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2.c)</a:t>
            </a:r>
            <a:endParaRPr lang="en-US" sz="2800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212560"/>
              </p:ext>
            </p:extLst>
          </p:nvPr>
        </p:nvGraphicFramePr>
        <p:xfrm>
          <a:off x="152400" y="152400"/>
          <a:ext cx="8763000" cy="6477000"/>
        </p:xfrm>
        <a:graphic>
          <a:graphicData uri="http://schemas.openxmlformats.org/drawingml/2006/table">
            <a:tbl>
              <a:tblPr firstRow="1" firstCol="1" bandRow="1"/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770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II.Tìm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hiểu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chi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tiết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Thủy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chia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lớp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học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 Khi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thấy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Thủy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giáo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bạn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đã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lời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nói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thái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độ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hành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động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gì?Những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chi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tiết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đó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nói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lên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điều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gì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44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7D5FB-F2CA-41AB-BE10-D1117E031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77800"/>
            <a:ext cx="7406640" cy="6604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Cô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giáo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và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bạn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DD7256-F622-4FE8-B448-5696D308BF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488053"/>
              </p:ext>
            </p:extLst>
          </p:nvPr>
        </p:nvGraphicFramePr>
        <p:xfrm>
          <a:off x="228600" y="914400"/>
          <a:ext cx="8686800" cy="555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58">
                  <a:extLst>
                    <a:ext uri="{9D8B030D-6E8A-4147-A177-3AD203B41FA5}">
                      <a16:colId xmlns:a16="http://schemas.microsoft.com/office/drawing/2014/main" val="3164507407"/>
                    </a:ext>
                  </a:extLst>
                </a:gridCol>
                <a:gridCol w="2974571">
                  <a:extLst>
                    <a:ext uri="{9D8B030D-6E8A-4147-A177-3AD203B41FA5}">
                      <a16:colId xmlns:a16="http://schemas.microsoft.com/office/drawing/2014/main" val="1567386648"/>
                    </a:ext>
                  </a:extLst>
                </a:gridCol>
                <a:gridCol w="2974571">
                  <a:extLst>
                    <a:ext uri="{9D8B030D-6E8A-4147-A177-3AD203B41FA5}">
                      <a16:colId xmlns:a16="http://schemas.microsoft.com/office/drawing/2014/main" val="4088593933"/>
                    </a:ext>
                  </a:extLst>
                </a:gridCol>
              </a:tblGrid>
              <a:tr h="1106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Cô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giáo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Các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bạn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082364"/>
                  </a:ext>
                </a:extLst>
              </a:tr>
              <a:tr h="2113900">
                <a:tc>
                  <a:txBody>
                    <a:bodyPr/>
                    <a:lstStyle/>
                    <a:p>
                      <a:r>
                        <a:rPr lang="en-US" sz="2800" dirty="0"/>
                        <a:t>Khi </a:t>
                      </a:r>
                      <a:r>
                        <a:rPr lang="en-US" sz="2800" dirty="0" err="1"/>
                        <a:t>biết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về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hoàn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cảnh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của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Thủy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Ôm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chặt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lấy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em</a:t>
                      </a:r>
                      <a:r>
                        <a:rPr lang="en-US" sz="2800" dirty="0"/>
                        <a:t>, </a:t>
                      </a:r>
                      <a:r>
                        <a:rPr lang="en-US" sz="2800" dirty="0" err="1"/>
                        <a:t>nói”cô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thương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em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lắm</a:t>
                      </a:r>
                      <a:r>
                        <a:rPr lang="en-US" sz="2800" dirty="0"/>
                        <a:t>”. </a:t>
                      </a:r>
                      <a:r>
                        <a:rPr lang="en-US" sz="2800" dirty="0" err="1"/>
                        <a:t>Tặng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sổ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và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bút</a:t>
                      </a:r>
                      <a:r>
                        <a:rPr lang="en-US" sz="2800" dirty="0"/>
                        <a:t> , </a:t>
                      </a:r>
                      <a:r>
                        <a:rPr lang="en-US" sz="2800" dirty="0" err="1"/>
                        <a:t>động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viên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Thủy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học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tập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tốt</a:t>
                      </a:r>
                      <a:r>
                        <a:rPr lang="en-US" sz="28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“ồ ” </a:t>
                      </a:r>
                      <a:r>
                        <a:rPr lang="en-US" sz="2800" dirty="0" err="1"/>
                        <a:t>lên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kinh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ngạc</a:t>
                      </a:r>
                      <a:r>
                        <a:rPr lang="en-US" sz="2800" dirty="0"/>
                        <a:t>, </a:t>
                      </a:r>
                      <a:r>
                        <a:rPr lang="en-US" sz="2800" dirty="0" err="1"/>
                        <a:t>sững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sờ</a:t>
                      </a:r>
                      <a:r>
                        <a:rPr lang="en-US" sz="2800" dirty="0"/>
                        <a:t>, </a:t>
                      </a:r>
                      <a:r>
                        <a:rPr lang="en-US" sz="2800" dirty="0" err="1"/>
                        <a:t>khóc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thút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thít</a:t>
                      </a:r>
                      <a:r>
                        <a:rPr lang="en-US" sz="2800" dirty="0"/>
                        <a:t>, </a:t>
                      </a:r>
                      <a:r>
                        <a:rPr lang="en-US" sz="2800" dirty="0" err="1"/>
                        <a:t>nắm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chặt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tay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Thủy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756216"/>
                  </a:ext>
                </a:extLst>
              </a:tr>
              <a:tr h="2113900">
                <a:tc>
                  <a:txBody>
                    <a:bodyPr/>
                    <a:lstStyle/>
                    <a:p>
                      <a:r>
                        <a:rPr lang="en-US" sz="2800" dirty="0"/>
                        <a:t>Khi </a:t>
                      </a:r>
                      <a:r>
                        <a:rPr lang="en-US" sz="2800" dirty="0" err="1"/>
                        <a:t>nghe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Thủy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nói</a:t>
                      </a:r>
                      <a:r>
                        <a:rPr lang="en-US" sz="2800" dirty="0"/>
                        <a:t>” </a:t>
                      </a:r>
                      <a:r>
                        <a:rPr lang="en-US" sz="2800" dirty="0" err="1"/>
                        <a:t>em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không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được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đi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học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nữa</a:t>
                      </a:r>
                      <a:r>
                        <a:rPr lang="en-US" sz="2800" dirty="0"/>
                        <a:t>”, </a:t>
                      </a:r>
                      <a:r>
                        <a:rPr lang="en-US" sz="2800" dirty="0" err="1"/>
                        <a:t>phải</a:t>
                      </a:r>
                      <a:r>
                        <a:rPr lang="en-US" sz="2800" dirty="0"/>
                        <a:t> ra </a:t>
                      </a:r>
                      <a:r>
                        <a:rPr lang="en-US" sz="2800" dirty="0" err="1"/>
                        <a:t>chợ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bán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hoa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quả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Sửng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sốt</a:t>
                      </a:r>
                      <a:r>
                        <a:rPr lang="en-US" sz="2800" dirty="0"/>
                        <a:t>, </a:t>
                      </a:r>
                      <a:r>
                        <a:rPr lang="en-US" sz="2800" dirty="0" err="1"/>
                        <a:t>tái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mặt</a:t>
                      </a:r>
                      <a:r>
                        <a:rPr lang="en-US" sz="2800" dirty="0"/>
                        <a:t>, </a:t>
                      </a:r>
                      <a:r>
                        <a:rPr lang="en-US" sz="2800" dirty="0" err="1"/>
                        <a:t>nước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mắt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giàn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giụa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Khóc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mỗi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lúc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một</a:t>
                      </a:r>
                      <a:r>
                        <a:rPr lang="en-US" sz="2800" dirty="0"/>
                        <a:t>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30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32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376B-23D1-42D1-BAD5-656F89C2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5FD2F-EBCF-4562-8FA6-20DB8C8FC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4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6970-9585-4193-8AF8-03770BCE7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ươm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trùm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BC2FB-9744-46A4-BB6B-030725516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Câu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văn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sử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dụng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biện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pháp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nghệ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thuật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gì</a:t>
            </a:r>
            <a:r>
              <a:rPr lang="en-US" sz="3200" dirty="0">
                <a:solidFill>
                  <a:schemeClr val="tx1"/>
                </a:solidFill>
              </a:rPr>
              <a:t>? </a:t>
            </a:r>
            <a:r>
              <a:rPr lang="en-US" sz="3200" dirty="0" err="1">
                <a:solidFill>
                  <a:schemeClr val="tx1"/>
                </a:solidFill>
              </a:rPr>
              <a:t>Tác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dụng</a:t>
            </a:r>
            <a:r>
              <a:rPr lang="en-US" sz="32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4624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09653E5-B584-4A63-9568-61EAF84E9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04800"/>
            <a:ext cx="7406640" cy="1447800"/>
          </a:xfrm>
        </p:spPr>
        <p:txBody>
          <a:bodyPr>
            <a:noAutofit/>
          </a:bodyPr>
          <a:lstStyle/>
          <a:p>
            <a:r>
              <a:rPr lang="en-US" altLang="en-US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ươm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trùm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E2BBF-BF0F-4F5B-8770-9F7EC543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2800" dirty="0"/>
              <a:t>                   NT: </a:t>
            </a:r>
            <a:r>
              <a:rPr lang="en-US" sz="2800" dirty="0" err="1"/>
              <a:t>Đối</a:t>
            </a:r>
            <a:r>
              <a:rPr lang="en-US" sz="2800" dirty="0"/>
              <a:t> </a:t>
            </a:r>
            <a:r>
              <a:rPr lang="en-US" sz="2800" dirty="0" err="1"/>
              <a:t>lập</a:t>
            </a:r>
            <a:r>
              <a:rPr lang="en-US" sz="2800" dirty="0"/>
              <a:t> </a:t>
            </a:r>
            <a:r>
              <a:rPr lang="en-US" sz="2800" dirty="0" err="1"/>
              <a:t>cảnh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tình</a:t>
            </a:r>
            <a:r>
              <a:rPr lang="en-US" sz="2800" dirty="0"/>
              <a:t>: </a:t>
            </a:r>
          </a:p>
          <a:p>
            <a:pPr marL="34290" indent="0">
              <a:buNone/>
            </a:pPr>
            <a:r>
              <a:rPr lang="en-US" sz="2800" dirty="0" err="1"/>
              <a:t>Mọi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cảnh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vẫn</a:t>
            </a:r>
            <a:r>
              <a:rPr lang="en-US" sz="2800" dirty="0"/>
              <a:t> </a:t>
            </a:r>
            <a:r>
              <a:rPr lang="en-US" sz="2800" dirty="0" err="1"/>
              <a:t>vui</a:t>
            </a:r>
            <a:r>
              <a:rPr lang="en-US" sz="2800" dirty="0"/>
              <a:t> </a:t>
            </a:r>
            <a:r>
              <a:rPr lang="en-US" sz="2800" dirty="0" err="1"/>
              <a:t>tươi</a:t>
            </a:r>
            <a:r>
              <a:rPr lang="en-US" sz="2800" dirty="0"/>
              <a:t> &gt;&lt;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đau</a:t>
            </a:r>
            <a:r>
              <a:rPr lang="en-US" sz="2800" dirty="0"/>
              <a:t> </a:t>
            </a:r>
            <a:r>
              <a:rPr lang="en-US" sz="2800" dirty="0" err="1"/>
              <a:t>đớn</a:t>
            </a:r>
            <a:r>
              <a:rPr lang="en-US" sz="2800" dirty="0"/>
              <a:t>, </a:t>
            </a:r>
            <a:r>
              <a:rPr lang="en-US" sz="2800" dirty="0" err="1"/>
              <a:t>xót</a:t>
            </a:r>
            <a:r>
              <a:rPr lang="en-US" sz="2800" dirty="0"/>
              <a:t> </a:t>
            </a:r>
            <a:r>
              <a:rPr lang="en-US" sz="2800" dirty="0" err="1"/>
              <a:t>xa</a:t>
            </a:r>
            <a:r>
              <a:rPr lang="en-US" sz="2800" dirty="0"/>
              <a:t>.</a:t>
            </a:r>
          </a:p>
          <a:p>
            <a:pPr marL="34290" indent="0">
              <a:buNone/>
            </a:pPr>
            <a:r>
              <a:rPr lang="en-US" sz="2800" dirty="0"/>
              <a:t>-&gt; </a:t>
            </a:r>
            <a:r>
              <a:rPr lang="en-US" sz="2800" dirty="0" err="1"/>
              <a:t>Nhấn</a:t>
            </a:r>
            <a:r>
              <a:rPr lang="en-US" sz="2800" dirty="0"/>
              <a:t> </a:t>
            </a:r>
            <a:r>
              <a:rPr lang="en-US" sz="2800" dirty="0" err="1"/>
              <a:t>mạnh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bất</a:t>
            </a:r>
            <a:r>
              <a:rPr lang="en-US" sz="2800" dirty="0"/>
              <a:t> </a:t>
            </a:r>
            <a:r>
              <a:rPr lang="en-US" sz="2800" dirty="0" err="1"/>
              <a:t>hạnh,của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vô</a:t>
            </a:r>
            <a:r>
              <a:rPr lang="en-US" sz="2800" dirty="0"/>
              <a:t> </a:t>
            </a:r>
            <a:r>
              <a:rPr lang="en-US" sz="2800" dirty="0" err="1"/>
              <a:t>tình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cảnh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003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F5D3-0D88-4559-AAB6-2D495927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44145" marR="1905">
              <a:lnSpc>
                <a:spcPct val="114000"/>
              </a:lnSpc>
              <a:spcBef>
                <a:spcPts val="5"/>
              </a:spcBef>
              <a:spcAft>
                <a:spcPts val="0"/>
              </a:spcAft>
            </a:pPr>
            <a:b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en-US" sz="2700" b="1" spc="4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700" b="1" spc="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700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700" b="1" spc="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700" b="1" spc="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700" b="1" spc="3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700" b="1" spc="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700" b="1" spc="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700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700" b="1" spc="14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2700" b="1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sz="27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miêu</a:t>
            </a:r>
            <a:r>
              <a:rPr lang="en-US" sz="27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7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7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700" b="1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ntn</a:t>
            </a:r>
            <a:r>
              <a:rPr lang="en-US" sz="27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en-US" sz="27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700" b="1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7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br>
              <a:rPr lang="en-US" sz="27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7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2700" b="1" dirty="0"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7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253E2-A502-4CC9-B8D5-6EC376074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260985" algn="just">
              <a:lnSpc>
                <a:spcPct val="114000"/>
              </a:lnSpc>
              <a:spcBef>
                <a:spcPts val="1065"/>
              </a:spcBef>
              <a:spcAft>
                <a:spcPts val="0"/>
              </a:spcAft>
            </a:pPr>
            <a:r>
              <a:rPr lang="en-US" sz="2400" b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spc="7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b="1" spc="6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b="1" spc="5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spc="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b="1" spc="6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spc="6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spc="6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</a:t>
            </a:r>
            <a:r>
              <a:rPr lang="en-US" sz="2400" b="1" spc="5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spc="1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400" b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400" b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b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b="1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b="1" spc="-5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b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b="1" dirty="0">
              <a:solidFill>
                <a:schemeClr val="tx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1760" marR="259715" algn="just">
              <a:lnSpc>
                <a:spcPct val="1150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=&gt;</a:t>
            </a:r>
            <a:r>
              <a:rPr lang="en-US" sz="2400" b="1" i="1" spc="18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Khắc</a:t>
            </a:r>
            <a:r>
              <a:rPr lang="en-US" sz="2400" b="1" i="1" spc="17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họa</a:t>
            </a:r>
            <a:r>
              <a:rPr lang="en-US" sz="2400" b="1" i="1" spc="18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tinh</a:t>
            </a:r>
            <a:r>
              <a:rPr lang="en-US" sz="2400" b="1" i="1" spc="16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tế</a:t>
            </a:r>
            <a:r>
              <a:rPr lang="en-US" sz="2400" b="1" i="1" spc="16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diễn</a:t>
            </a:r>
            <a:r>
              <a:rPr lang="en-US" sz="2400" b="1" i="1" spc="17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biến</a:t>
            </a:r>
            <a:r>
              <a:rPr lang="en-US" sz="2400" b="1" i="1" spc="16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tâm</a:t>
            </a:r>
            <a:r>
              <a:rPr lang="en-US" sz="2400" b="1" i="1" spc="18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lí</a:t>
            </a:r>
            <a:r>
              <a:rPr lang="en-US" sz="2400" b="1" i="1" spc="15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nhân</a:t>
            </a:r>
            <a:r>
              <a:rPr lang="en-US" sz="2400" b="1" i="1" spc="21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vật</a:t>
            </a:r>
            <a:r>
              <a:rPr lang="en-US" sz="2400" b="1" i="1" spc="23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-&gt;</a:t>
            </a:r>
            <a:r>
              <a:rPr lang="en-US" sz="2400" b="1" i="1" spc="21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tăng</a:t>
            </a:r>
            <a:r>
              <a:rPr lang="en-US" sz="2400" b="1" i="1" spc="21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thêm</a:t>
            </a:r>
            <a:r>
              <a:rPr lang="en-US" sz="2400" b="1" i="1" spc="23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nỗi</a:t>
            </a:r>
            <a:r>
              <a:rPr lang="en-US" sz="2400" b="1" i="1" spc="21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buồn</a:t>
            </a:r>
            <a:r>
              <a:rPr lang="en-US" sz="2400" b="1" i="1" spc="21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sâu</a:t>
            </a:r>
            <a:r>
              <a:rPr lang="en-US" sz="2400" b="1" i="1" spc="14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thẳm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sz="2400" b="1" i="1" spc="14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trạng</a:t>
            </a:r>
            <a:r>
              <a:rPr lang="en-US" sz="2400" b="1" i="1" spc="16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thái</a:t>
            </a:r>
            <a:r>
              <a:rPr lang="en-US" sz="2400" b="1" i="1" spc="16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thất</a:t>
            </a:r>
            <a:r>
              <a:rPr lang="en-US" sz="2400" b="1" i="1" spc="16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vọng</a:t>
            </a:r>
            <a:r>
              <a:rPr lang="en-US" sz="2400" b="1" i="1" spc="16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bơ</a:t>
            </a:r>
            <a:r>
              <a:rPr lang="en-US" sz="2400" b="1" i="1" spc="16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vơ</a:t>
            </a:r>
            <a:r>
              <a:rPr lang="en-US" sz="2400" b="1" i="1" spc="16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của</a:t>
            </a:r>
            <a:r>
              <a:rPr lang="en-US" sz="2400" b="1" i="1" spc="14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nhân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spc="-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vật</a:t>
            </a:r>
            <a:r>
              <a:rPr lang="en-US" sz="2400" b="1" i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2400" b="1" i="1" dirty="0">
              <a:solidFill>
                <a:schemeClr val="tx1"/>
              </a:solidFill>
              <a:effectLst/>
              <a:latin typeface=".VnTime" panose="020B7200000000000000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73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F12A-3C4C-4E00-8A11-4E33319C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08E07-42DD-4A28-84D3-6502B4EEF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85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EDEC0F92-C0F9-4197-8530-D0FB4E2750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17" indent="-26377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55103" indent="-2110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77145" indent="-2110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99186" indent="-2110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BA7F22-FC1A-4B52-9648-301BBBFB6CED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10244" name="Picture 4" descr="20140709094044_anh-em">
            <a:extLst>
              <a:ext uri="{FF2B5EF4-FFF2-40B4-BE49-F238E27FC236}">
                <a16:creationId xmlns:a16="http://schemas.microsoft.com/office/drawing/2014/main" id="{5D5FA558-CB37-4B9D-B44B-EA27849F5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00073"/>
            <a:ext cx="4659296" cy="219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anh-trai-em-gai">
            <a:extLst>
              <a:ext uri="{FF2B5EF4-FFF2-40B4-BE49-F238E27FC236}">
                <a16:creationId xmlns:a16="http://schemas.microsoft.com/office/drawing/2014/main" id="{1823256B-478C-4B47-ACCB-65A58D7E7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4" y="228600"/>
            <a:ext cx="4659297" cy="227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3a4d8de3c4f4c604aa10679050e1d00c">
            <a:extLst>
              <a:ext uri="{FF2B5EF4-FFF2-40B4-BE49-F238E27FC236}">
                <a16:creationId xmlns:a16="http://schemas.microsoft.com/office/drawing/2014/main" id="{1BE93C7C-6768-4188-8491-851714D09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94666"/>
            <a:ext cx="4659297" cy="201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Đóng vai là người mẹ kể lại cuộc chia tay của hai anh em Thành và Thủy  trong truyện Cuộc chia tay của những con búp bê - Văn mẫu lớp 7 -">
            <a:extLst>
              <a:ext uri="{FF2B5EF4-FFF2-40B4-BE49-F238E27FC236}">
                <a16:creationId xmlns:a16="http://schemas.microsoft.com/office/drawing/2014/main" id="{830793EB-FC10-4C1B-84E6-8CC536353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697" y="228600"/>
            <a:ext cx="4179903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857</TotalTime>
  <Words>1269</Words>
  <Application>Microsoft Office PowerPoint</Application>
  <PresentationFormat>On-screen Show (4:3)</PresentationFormat>
  <Paragraphs>87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.VnTime</vt:lpstr>
      <vt:lpstr>Arial</vt:lpstr>
      <vt:lpstr>Calibri</vt:lpstr>
      <vt:lpstr>Corbel</vt:lpstr>
      <vt:lpstr>Times New Roman</vt:lpstr>
      <vt:lpstr>Basis</vt:lpstr>
      <vt:lpstr>PowerPoint Presentation</vt:lpstr>
      <vt:lpstr>PowerPoint Presentation</vt:lpstr>
      <vt:lpstr>Cô giáo và các bạn:</vt:lpstr>
      <vt:lpstr>PowerPoint Presentation</vt:lpstr>
      <vt:lpstr>Thành  “kinh ngạc thấy mọi người vẫn đi lại bình thường và nắng vẫn vàng ươm trùm lên cảnh vật” .</vt:lpstr>
      <vt:lpstr>  Thành  “kinh ngạc thấy mọi người vẫn đi lại bình thường và nắng vẫn vàng ươm trùm lên cảnh vật” .</vt:lpstr>
      <vt:lpstr>    ? Trong đoạn văn này tác giả đã sử dụng nghệ thuật miêu tả nhân vật ntn? Tác dụng?    </vt:lpstr>
      <vt:lpstr>PowerPoint Presentation</vt:lpstr>
      <vt:lpstr>PowerPoint Presentation</vt:lpstr>
      <vt:lpstr>PowerPoint Presentation</vt:lpstr>
      <vt:lpstr> Tâm trạng và hành động của hai anh em khi phải chia tay nhau: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FPTSHOP</dc:creator>
  <cp:lastModifiedBy>Admin</cp:lastModifiedBy>
  <cp:revision>76</cp:revision>
  <dcterms:created xsi:type="dcterms:W3CDTF">2020-09-09T00:56:13Z</dcterms:created>
  <dcterms:modified xsi:type="dcterms:W3CDTF">2020-09-17T07:46:28Z</dcterms:modified>
</cp:coreProperties>
</file>